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4"/>
  </p:notesMasterIdLst>
  <p:sldIdLst>
    <p:sldId id="284" r:id="rId3"/>
    <p:sldId id="287" r:id="rId4"/>
    <p:sldId id="285" r:id="rId5"/>
    <p:sldId id="339" r:id="rId6"/>
    <p:sldId id="290" r:id="rId7"/>
    <p:sldId id="291" r:id="rId8"/>
    <p:sldId id="292" r:id="rId9"/>
    <p:sldId id="294" r:id="rId10"/>
    <p:sldId id="297" r:id="rId11"/>
    <p:sldId id="298" r:id="rId12"/>
    <p:sldId id="299" r:id="rId13"/>
    <p:sldId id="295" r:id="rId14"/>
    <p:sldId id="296" r:id="rId15"/>
    <p:sldId id="300" r:id="rId16"/>
    <p:sldId id="301" r:id="rId17"/>
    <p:sldId id="334" r:id="rId18"/>
    <p:sldId id="335" r:id="rId19"/>
    <p:sldId id="336" r:id="rId20"/>
    <p:sldId id="302" r:id="rId21"/>
    <p:sldId id="306" r:id="rId22"/>
    <p:sldId id="338" r:id="rId23"/>
    <p:sldId id="307" r:id="rId24"/>
    <p:sldId id="308" r:id="rId25"/>
    <p:sldId id="325" r:id="rId26"/>
    <p:sldId id="323" r:id="rId27"/>
    <p:sldId id="324" r:id="rId28"/>
    <p:sldId id="328" r:id="rId29"/>
    <p:sldId id="309" r:id="rId30"/>
    <p:sldId id="316" r:id="rId31"/>
    <p:sldId id="317" r:id="rId32"/>
    <p:sldId id="318"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78305"/>
  </p:normalViewPr>
  <p:slideViewPr>
    <p:cSldViewPr snapToGrid="0" snapToObjects="1">
      <p:cViewPr>
        <p:scale>
          <a:sx n="60" d="100"/>
          <a:sy n="60" d="100"/>
        </p:scale>
        <p:origin x="312" y="13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detail about the hyperspectral camera is that it only captures a line rather than a 2-D image. Because of this, we need to scan the camera up and down to capture an entire image.</a:t>
            </a:r>
          </a:p>
        </p:txBody>
      </p:sp>
    </p:spTree>
    <p:extLst>
      <p:ext uri="{BB962C8B-B14F-4D97-AF65-F5344CB8AC3E}">
        <p14:creationId xmlns:p14="http://schemas.microsoft.com/office/powerpoint/2010/main" val="3825893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some way to determine the temperature from the hyperspectral data, which will take some physics and machine learning </a:t>
            </a:r>
            <a:r>
              <a:rPr lang="en-US"/>
              <a:t>to do</a:t>
            </a:r>
            <a:endParaRPr lang="en-US" dirty="0"/>
          </a:p>
        </p:txBody>
      </p:sp>
    </p:spTree>
    <p:extLst>
      <p:ext uri="{BB962C8B-B14F-4D97-AF65-F5344CB8AC3E}">
        <p14:creationId xmlns:p14="http://schemas.microsoft.com/office/powerpoint/2010/main" val="3749069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ultimately collect a lot of data and collect it regularly, so we would like to automate this process to make it faster and easier. If we had robots that automatically took a sample out of the furnace, put it through an XRD analysis, and spit out the ready-to-analyze results, things would be much faster. This is the same idea; we have the computers automatically grab images as they come, analyze them, and spit out the result that we want to look at</a:t>
            </a:r>
          </a:p>
        </p:txBody>
      </p:sp>
    </p:spTree>
    <p:extLst>
      <p:ext uri="{BB962C8B-B14F-4D97-AF65-F5344CB8AC3E}">
        <p14:creationId xmlns:p14="http://schemas.microsoft.com/office/powerpoint/2010/main" val="721462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software with which we stream data from lab equipment. What is data streaming? When some data is collected, it is automatically streamed from the machine where it was collected and can be received (or consumed) by any other machine. For our use, this includes data storage servers and servers on which the data is analyzed. The result of the analysis is then also stored and streamed back to the machine where it was collected for the experimenter to see</a:t>
            </a:r>
          </a:p>
        </p:txBody>
      </p:sp>
    </p:spTree>
    <p:extLst>
      <p:ext uri="{BB962C8B-B14F-4D97-AF65-F5344CB8AC3E}">
        <p14:creationId xmlns:p14="http://schemas.microsoft.com/office/powerpoint/2010/main" val="3225165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great thing about blackbodies is that their emission spectra are very dependent on their temperature. So, the spectrum at each pixel in a hyperspectral image, when interpreted as blackbody radiation, contains the necessary information to determine its temperature</a:t>
            </a:r>
          </a:p>
        </p:txBody>
      </p:sp>
    </p:spTree>
    <p:extLst>
      <p:ext uri="{BB962C8B-B14F-4D97-AF65-F5344CB8AC3E}">
        <p14:creationId xmlns:p14="http://schemas.microsoft.com/office/powerpoint/2010/main" val="2288295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way to fit data to </a:t>
            </a:r>
            <a:r>
              <a:rPr lang="en-US"/>
              <a:t>som</a:t>
            </a:r>
            <a:endParaRPr lang="en-US" dirty="0"/>
          </a:p>
        </p:txBody>
      </p:sp>
    </p:spTree>
    <p:extLst>
      <p:ext uri="{BB962C8B-B14F-4D97-AF65-F5344CB8AC3E}">
        <p14:creationId xmlns:p14="http://schemas.microsoft.com/office/powerpoint/2010/main" val="2336854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that everything that isn’t a parameter is either a constant or the independent variable wavelength</a:t>
            </a:r>
          </a:p>
        </p:txBody>
      </p:sp>
    </p:spTree>
    <p:extLst>
      <p:ext uri="{BB962C8B-B14F-4D97-AF65-F5344CB8AC3E}">
        <p14:creationId xmlns:p14="http://schemas.microsoft.com/office/powerpoint/2010/main" val="1516025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Optimizations include performance improvement and potentially needing to reduce sensitivity to atomic emission spikes</a:t>
            </a:r>
          </a:p>
        </p:txBody>
      </p:sp>
    </p:spTree>
    <p:extLst>
      <p:ext uri="{BB962C8B-B14F-4D97-AF65-F5344CB8AC3E}">
        <p14:creationId xmlns:p14="http://schemas.microsoft.com/office/powerpoint/2010/main" val="2202373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My work was with floating zone growths, and specifically we worked out of the LDFZ</a:t>
            </a:r>
          </a:p>
        </p:txBody>
      </p:sp>
    </p:spTree>
    <p:extLst>
      <p:ext uri="{BB962C8B-B14F-4D97-AF65-F5344CB8AC3E}">
        <p14:creationId xmlns:p14="http://schemas.microsoft.com/office/powerpoint/2010/main" val="2032566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digital twin is basically a digital representation of some physical object or process. It’s an extension or generalization of things like simulations which represent physical processes or objects which represent real with properties and changes. The twin is a virtual representation of the real thing, but there is an important third piece, which is data. Whenever you try to make a digital twin, you fundamentally need some data to inform how the twin should work and to verify that the twin is operating accurately and producing the results it should. My work is about finding this data to connect the floating zone growth process to it’s twin.</a:t>
            </a:r>
          </a:p>
        </p:txBody>
      </p:sp>
    </p:spTree>
    <p:extLst>
      <p:ext uri="{BB962C8B-B14F-4D97-AF65-F5344CB8AC3E}">
        <p14:creationId xmlns:p14="http://schemas.microsoft.com/office/powerpoint/2010/main" val="49486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are these 3 elements for floating zone growths? The physical aspect would be the growth itself, the process of the growth and the underlying physics that governs the growth. Also an important part of the physical element is the controls of the furnace. The experimenter can change things like the rotation speed and pull rate, and these affect the growth. The last physical element is the crystal the is made at the end. Whether it’s a single or multiple crystal, it’s structure, and it’s properties. The digital twin that is being made in other work is computational models and simulations of the growths. This includes finite element models to track the thermal distribution and fluid flow during a growth. Currently, these models have had some success in different ways of simulating the molten zone and solid-liquid interface, but they are informed only by physics theory and not actual growth data, and they are not validated against physical growths. So, they are fundamentally disconnected because of the lack of data.</a:t>
            </a:r>
          </a:p>
        </p:txBody>
      </p:sp>
    </p:spTree>
    <p:extLst>
      <p:ext uri="{BB962C8B-B14F-4D97-AF65-F5344CB8AC3E}">
        <p14:creationId xmlns:p14="http://schemas.microsoft.com/office/powerpoint/2010/main" val="921582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makes these models difficult to use because the inputs for the models are not the same as the inputs for a physical growth. For a physical growth, we have things like the laser power and pull rate, but the input for the models is things like the temperature field, which we don’t know how to measure for a physical growth. IF I WANT TO USE THE MODEL TO INFORM MY GROWTH, I need some way to measure the temperature distribution so I can then input it into the model. Additionally, the model doesn’t know how to determine how the heat will flow as the samples are heated up during the growth. Temperature is missing as data for the physical growths and because of this is missing from the model’s ability to predict. So, data that would be useful in developing a digital twin is the temperature distributions of growths.</a:t>
            </a:r>
          </a:p>
        </p:txBody>
      </p:sp>
    </p:spTree>
    <p:extLst>
      <p:ext uri="{BB962C8B-B14F-4D97-AF65-F5344CB8AC3E}">
        <p14:creationId xmlns:p14="http://schemas.microsoft.com/office/powerpoint/2010/main" val="1409924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hyperspectral camera. Ours is unfortunately not blue but that’s ok. It is a camera that measures hyperspectral data, which means intensity values at hundreds of wavelengths. This allows us to image an entire spectrum for each pixel.</a:t>
            </a:r>
          </a:p>
        </p:txBody>
      </p:sp>
    </p:spTree>
    <p:extLst>
      <p:ext uri="{BB962C8B-B14F-4D97-AF65-F5344CB8AC3E}">
        <p14:creationId xmlns:p14="http://schemas.microsoft.com/office/powerpoint/2010/main" val="2042598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Obviously</a:t>
            </a:r>
          </a:p>
        </p:txBody>
      </p:sp>
    </p:spTree>
    <p:extLst>
      <p:ext uri="{BB962C8B-B14F-4D97-AF65-F5344CB8AC3E}">
        <p14:creationId xmlns:p14="http://schemas.microsoft.com/office/powerpoint/2010/main" val="2051501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collect data, one of the things we did was set up the camera in the furnace. </a:t>
            </a:r>
          </a:p>
        </p:txBody>
      </p:sp>
    </p:spTree>
    <p:extLst>
      <p:ext uri="{BB962C8B-B14F-4D97-AF65-F5344CB8AC3E}">
        <p14:creationId xmlns:p14="http://schemas.microsoft.com/office/powerpoint/2010/main" val="2651229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19533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hyperlink" Target="https://doi.org/10.1016/j.jcrysgro.2022.126723"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oi.org/10.1016/j.jcrysgro.2022.12672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Bulk Crystal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386842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Tyrel McQueen</a:t>
            </a:r>
            <a:r>
              <a:rPr lang="en-US" sz="5400" baseline="30000" dirty="0">
                <a:solidFill>
                  <a:schemeClr val="bg1"/>
                </a:solidFill>
              </a:rPr>
              <a:t>3,4,5,6</a:t>
            </a:r>
            <a:r>
              <a:rPr lang="en-US" sz="5400" dirty="0">
                <a:solidFill>
                  <a:schemeClr val="bg1"/>
                </a:solidFill>
              </a:rPr>
              <a:t>, David Elbert</a:t>
            </a:r>
            <a:r>
              <a:rPr lang="en-US" sz="5400" baseline="30000" dirty="0">
                <a:solidFill>
                  <a:schemeClr val="bg1"/>
                </a:solidFill>
              </a:rPr>
              <a:t>2,3</a:t>
            </a:r>
            <a:endParaRPr lang="en-US" sz="4000" dirty="0">
              <a:solidFill>
                <a:schemeClr val="bg1"/>
              </a:solidFill>
            </a:endParaRPr>
          </a:p>
          <a:p>
            <a:pPr marL="0" indent="0" algn="ctr" hangingPunct="1">
              <a:buNone/>
            </a:pPr>
            <a:r>
              <a:rPr lang="en-US" sz="4000" baseline="30000" dirty="0">
                <a:solidFill>
                  <a:schemeClr val="bg1"/>
                </a:solidFill>
              </a:rPr>
              <a:t>1</a:t>
            </a:r>
            <a:r>
              <a:rPr lang="en-US" sz="4000" dirty="0">
                <a:solidFill>
                  <a:schemeClr val="bg1"/>
                </a:solidFill>
              </a:rPr>
              <a:t>Carnegie Mellon University, </a:t>
            </a:r>
            <a:r>
              <a:rPr lang="en-US" sz="4000" baseline="30000" dirty="0">
                <a:solidFill>
                  <a:schemeClr val="bg1"/>
                </a:solidFill>
              </a:rPr>
              <a:t>2</a:t>
            </a:r>
            <a:r>
              <a:rPr lang="en-US" sz="4000" dirty="0">
                <a:solidFill>
                  <a:schemeClr val="bg1"/>
                </a:solidFill>
              </a:rPr>
              <a:t>Institute for Data Intensive Engineering and Sciences, </a:t>
            </a:r>
            <a:r>
              <a:rPr lang="en-US" sz="4000" baseline="30000" dirty="0">
                <a:solidFill>
                  <a:schemeClr val="bg1"/>
                </a:solidFill>
              </a:rPr>
              <a:t>3</a:t>
            </a:r>
            <a:r>
              <a:rPr lang="en-US" sz="4000" dirty="0">
                <a:solidFill>
                  <a:schemeClr val="bg1"/>
                </a:solidFill>
              </a:rPr>
              <a:t>Hopkins Extreme Materials Institute, </a:t>
            </a:r>
            <a:r>
              <a:rPr lang="en-US" sz="4000" baseline="30000" dirty="0">
                <a:solidFill>
                  <a:schemeClr val="bg1"/>
                </a:solidFill>
              </a:rPr>
              <a:t>4</a:t>
            </a:r>
            <a:r>
              <a:rPr lang="en-US" sz="4000" dirty="0">
                <a:solidFill>
                  <a:schemeClr val="bg1"/>
                </a:solidFill>
              </a:rPr>
              <a:t>JHU Department of Materials Science and Engineering, </a:t>
            </a:r>
            <a:r>
              <a:rPr lang="en-US" sz="4000" baseline="30000" dirty="0">
                <a:solidFill>
                  <a:schemeClr val="bg1"/>
                </a:solidFill>
              </a:rPr>
              <a:t>5</a:t>
            </a:r>
            <a:r>
              <a:rPr lang="en-US" sz="4000" dirty="0">
                <a:solidFill>
                  <a:schemeClr val="bg1"/>
                </a:solidFill>
              </a:rPr>
              <a:t>JHU Department of Chemistry, </a:t>
            </a:r>
            <a:r>
              <a:rPr lang="en-US" sz="4000" baseline="30000" dirty="0">
                <a:solidFill>
                  <a:schemeClr val="bg1"/>
                </a:solidFill>
              </a:rPr>
              <a:t>6</a:t>
            </a:r>
            <a:r>
              <a:rPr lang="en-US" sz="4000" dirty="0">
                <a:solidFill>
                  <a:schemeClr val="bg1"/>
                </a:solidFill>
              </a:rPr>
              <a:t>Institute for Quantum Matter</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2E81A-220B-E25A-4440-C9ADBDB99D1B}"/>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3" name="Picture 2" descr="A close-up of a machine&#10;&#10;Description automatically generated">
            <a:extLst>
              <a:ext uri="{FF2B5EF4-FFF2-40B4-BE49-F238E27FC236}">
                <a16:creationId xmlns:a16="http://schemas.microsoft.com/office/drawing/2014/main" id="{35C915CA-A261-F738-61C5-D19966BE3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65841" y="1872655"/>
            <a:ext cx="11639618" cy="8729714"/>
          </a:xfrm>
          <a:prstGeom prst="rect">
            <a:avLst/>
          </a:prstGeom>
        </p:spPr>
      </p:pic>
    </p:spTree>
    <p:extLst>
      <p:ext uri="{BB962C8B-B14F-4D97-AF65-F5344CB8AC3E}">
        <p14:creationId xmlns:p14="http://schemas.microsoft.com/office/powerpoint/2010/main" val="38452014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4FC49-C9EA-F204-9C9D-CAE751BF5E59}"/>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3" name="IMG_5057_EC54C0F2-74B3-47BF-A72E-063F655014C5.mp4">
            <a:hlinkClick r:id="" action="ppaction://media"/>
            <a:extLst>
              <a:ext uri="{FF2B5EF4-FFF2-40B4-BE49-F238E27FC236}">
                <a16:creationId xmlns:a16="http://schemas.microsoft.com/office/drawing/2014/main" id="{F9D01008-0606-ECFD-69B2-ACD5C0A13B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05455" y="565717"/>
            <a:ext cx="6373090" cy="11329940"/>
          </a:xfrm>
          <a:prstGeom prst="rect">
            <a:avLst/>
          </a:prstGeom>
        </p:spPr>
      </p:pic>
    </p:spTree>
    <p:extLst>
      <p:ext uri="{BB962C8B-B14F-4D97-AF65-F5344CB8AC3E}">
        <p14:creationId xmlns:p14="http://schemas.microsoft.com/office/powerpoint/2010/main" val="28756840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1"/>
                </a:solidFill>
              </a:rPr>
              <a:t>Analyze the data</a:t>
            </a:r>
          </a:p>
        </p:txBody>
      </p:sp>
    </p:spTree>
    <p:extLst>
      <p:ext uri="{BB962C8B-B14F-4D97-AF65-F5344CB8AC3E}">
        <p14:creationId xmlns:p14="http://schemas.microsoft.com/office/powerpoint/2010/main" val="36475418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2"/>
                </a:solidFill>
              </a:rPr>
              <a:t>Analyze the data</a:t>
            </a:r>
            <a:r>
              <a:rPr lang="en-US" dirty="0">
                <a:solidFill>
                  <a:schemeClr val="bg1"/>
                </a:solidFill>
              </a:rPr>
              <a:t> automatically</a:t>
            </a:r>
            <a:endParaRPr lang="en-US" dirty="0">
              <a:solidFill>
                <a:schemeClr val="bg2"/>
              </a:solidFill>
            </a:endParaRPr>
          </a:p>
        </p:txBody>
      </p:sp>
    </p:spTree>
    <p:extLst>
      <p:ext uri="{BB962C8B-B14F-4D97-AF65-F5344CB8AC3E}">
        <p14:creationId xmlns:p14="http://schemas.microsoft.com/office/powerpoint/2010/main" val="216654753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8" name="Picture 7" descr="A diagram of data processing&#10;&#10;Description automatically generated">
            <a:extLst>
              <a:ext uri="{FF2B5EF4-FFF2-40B4-BE49-F238E27FC236}">
                <a16:creationId xmlns:a16="http://schemas.microsoft.com/office/drawing/2014/main" id="{A7408765-ACFA-D551-7872-1D2B41C30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2865" y="0"/>
            <a:ext cx="13978270" cy="12237784"/>
          </a:xfrm>
          <a:prstGeom prst="rect">
            <a:avLst/>
          </a:prstGeom>
        </p:spPr>
      </p:pic>
      <p:sp>
        <p:nvSpPr>
          <p:cNvPr id="9" name="Rectangle 8">
            <a:extLst>
              <a:ext uri="{FF2B5EF4-FFF2-40B4-BE49-F238E27FC236}">
                <a16:creationId xmlns:a16="http://schemas.microsoft.com/office/drawing/2014/main" id="{8A50202E-15AF-1BE4-0072-DCF8F8917820}"/>
              </a:ext>
            </a:extLst>
          </p:cNvPr>
          <p:cNvSpPr/>
          <p:nvPr/>
        </p:nvSpPr>
        <p:spPr>
          <a:xfrm>
            <a:off x="4997302" y="3976577"/>
            <a:ext cx="12737805" cy="4401879"/>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CD249027-1206-6BFE-2F8B-93D6EC8B624C}"/>
              </a:ext>
            </a:extLst>
          </p:cNvPr>
          <p:cNvSpPr/>
          <p:nvPr/>
        </p:nvSpPr>
        <p:spPr>
          <a:xfrm>
            <a:off x="7421526" y="8378456"/>
            <a:ext cx="8016948" cy="3976577"/>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80029CE9-940C-6610-F0A6-2B5C3F63E117}"/>
              </a:ext>
            </a:extLst>
          </p:cNvPr>
          <p:cNvSpPr/>
          <p:nvPr/>
        </p:nvSpPr>
        <p:spPr>
          <a:xfrm>
            <a:off x="12716540" y="0"/>
            <a:ext cx="6670158" cy="3976577"/>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4040276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Analysis</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D0216A1-5205-2053-2865-4A74FF6574BC}"/>
              </a:ext>
            </a:extLst>
          </p:cNvPr>
          <p:cNvSpPr/>
          <p:nvPr/>
        </p:nvSpPr>
        <p:spPr>
          <a:xfrm>
            <a:off x="15651126" y="2988227"/>
            <a:ext cx="1616148" cy="7835717"/>
          </a:xfrm>
          <a:prstGeom prst="rect">
            <a:avLst/>
          </a:prstGeom>
          <a:solidFill>
            <a:schemeClr val="bg2">
              <a:alpha val="8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028ACA1C-66F9-A31C-3DF9-959F557E0584}"/>
              </a:ext>
            </a:extLst>
          </p:cNvPr>
          <p:cNvSpPr/>
          <p:nvPr/>
        </p:nvSpPr>
        <p:spPr>
          <a:xfrm>
            <a:off x="19585172" y="2988227"/>
            <a:ext cx="3870251" cy="7835717"/>
          </a:xfrm>
          <a:prstGeom prst="rect">
            <a:avLst/>
          </a:prstGeom>
          <a:solidFill>
            <a:schemeClr val="bg2">
              <a:alpha val="8422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6"/>
                                        </p:tgtEl>
                                        <p:attrNameLst>
                                          <p:attrName>style.opacity</p:attrName>
                                        </p:attrNameLst>
                                      </p:cBhvr>
                                      <p:to>
                                        <p:strVal val="0.25"/>
                                      </p:to>
                                    </p:set>
                                    <p:animEffect filter="image" prLst="opacity: 0.25">
                                      <p:cBhvr rctx="IE">
                                        <p:cTn id="18" dur="indefinite"/>
                                        <p:tgtEl>
                                          <p:spTgt spid="6"/>
                                        </p:tgtEl>
                                      </p:cBhvr>
                                    </p:animEffect>
                                  </p:childTnLst>
                                </p:cTn>
                              </p:par>
                              <p:par>
                                <p:cTn id="19" presetID="9" presetClass="emph" presetSubtype="0" nodeType="withEffect">
                                  <p:stCondLst>
                                    <p:cond delay="0"/>
                                  </p:stCondLst>
                                  <p:childTnLst>
                                    <p:set>
                                      <p:cBhvr>
                                        <p:cTn id="20" dur="indefinite"/>
                                        <p:tgtEl>
                                          <p:spTgt spid="8"/>
                                        </p:tgtEl>
                                        <p:attrNameLst>
                                          <p:attrName>style.opacity</p:attrName>
                                        </p:attrNameLst>
                                      </p:cBhvr>
                                      <p:to>
                                        <p:strVal val="0.25"/>
                                      </p:to>
                                    </p:set>
                                    <p:animEffect filter="image" prLst="opacity: 0.25">
                                      <p:cBhvr rctx="IE">
                                        <p:cTn id="21" dur="indefinite"/>
                                        <p:tgtEl>
                                          <p:spTgt spid="8"/>
                                        </p:tgtEl>
                                      </p:cBhvr>
                                    </p:animEffect>
                                  </p:childTnLst>
                                </p:cTn>
                              </p:par>
                              <p:par>
                                <p:cTn id="22" presetID="9" presetClass="emph" presetSubtype="0" grpId="1" nodeType="withEffect">
                                  <p:stCondLst>
                                    <p:cond delay="0"/>
                                  </p:stCondLst>
                                  <p:childTnLst>
                                    <p:set>
                                      <p:cBhvr>
                                        <p:cTn id="23" dur="indefinite"/>
                                        <p:tgtEl>
                                          <p:spTgt spid="10"/>
                                        </p:tgtEl>
                                        <p:attrNameLst>
                                          <p:attrName>style.opacity</p:attrName>
                                        </p:attrNameLst>
                                      </p:cBhvr>
                                      <p:to>
                                        <p:strVal val="0.25"/>
                                      </p:to>
                                    </p:set>
                                    <p:animEffect filter="image" prLst="opacity: 0.25">
                                      <p:cBhvr rctx="IE">
                                        <p:cTn id="24" dur="indefinite"/>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22"/>
                                        </p:tgtEl>
                                        <p:attrNameLst>
                                          <p:attrName>style.opacity</p:attrName>
                                        </p:attrNameLst>
                                      </p:cBhvr>
                                      <p:to>
                                        <p:strVal val="0.25"/>
                                      </p:to>
                                    </p:set>
                                    <p:animEffect filter="image" prLst="opacity: 0.25">
                                      <p:cBhvr rctx="IE">
                                        <p:cTn id="26" dur="indefinite"/>
                                        <p:tgtEl>
                                          <p:spTgt spid="22"/>
                                        </p:tgtEl>
                                      </p:cBhvr>
                                    </p:animEffect>
                                  </p:childTnLst>
                                </p:cTn>
                              </p:par>
                              <p:par>
                                <p:cTn id="27" presetID="9" presetClass="emph" presetSubtype="0" grpId="1" nodeType="withEffect">
                                  <p:stCondLst>
                                    <p:cond delay="0"/>
                                  </p:stCondLst>
                                  <p:childTnLst>
                                    <p:set>
                                      <p:cBhvr>
                                        <p:cTn id="28" dur="indefinite"/>
                                        <p:tgtEl>
                                          <p:spTgt spid="23"/>
                                        </p:tgtEl>
                                        <p:attrNameLst>
                                          <p:attrName>style.opacity</p:attrName>
                                        </p:attrNameLst>
                                      </p:cBhvr>
                                      <p:to>
                                        <p:strVal val="0.25"/>
                                      </p:to>
                                    </p:set>
                                    <p:animEffect filter="image" prLst="opacity: 0.25">
                                      <p:cBhvr rctx="IE">
                                        <p:cTn id="29" dur="indefinite"/>
                                        <p:tgtEl>
                                          <p:spTgt spid="23"/>
                                        </p:tgtEl>
                                      </p:cBhvr>
                                    </p:animEffect>
                                  </p:childTnLst>
                                </p:cTn>
                              </p:par>
                              <p:par>
                                <p:cTn id="30" presetID="9" presetClass="emph" presetSubtype="0" grpId="1" nodeType="withEffect">
                                  <p:stCondLst>
                                    <p:cond delay="0"/>
                                  </p:stCondLst>
                                  <p:childTnLst>
                                    <p:set>
                                      <p:cBhvr>
                                        <p:cTn id="31" dur="indefinite"/>
                                        <p:tgtEl>
                                          <p:spTgt spid="24"/>
                                        </p:tgtEl>
                                        <p:attrNameLst>
                                          <p:attrName>style.opacity</p:attrName>
                                        </p:attrNameLst>
                                      </p:cBhvr>
                                      <p:to>
                                        <p:strVal val="0.25"/>
                                      </p:to>
                                    </p:set>
                                    <p:animEffect filter="image" prLst="opacity: 0.25">
                                      <p:cBhvr rctx="IE">
                                        <p:cTn id="32" dur="indefinite"/>
                                        <p:tgtEl>
                                          <p:spTgt spid="24"/>
                                        </p:tgtEl>
                                      </p:cBhvr>
                                    </p:animEffect>
                                  </p:childTnLst>
                                </p:cTn>
                              </p:par>
                              <p:par>
                                <p:cTn id="33" presetID="9" presetClass="emph" presetSubtype="0" nodeType="withEffect">
                                  <p:stCondLst>
                                    <p:cond delay="0"/>
                                  </p:stCondLst>
                                  <p:childTnLst>
                                    <p:set>
                                      <p:cBhvr>
                                        <p:cTn id="34" dur="indefinite"/>
                                        <p:tgtEl>
                                          <p:spTgt spid="26"/>
                                        </p:tgtEl>
                                        <p:attrNameLst>
                                          <p:attrName>style.opacity</p:attrName>
                                        </p:attrNameLst>
                                      </p:cBhvr>
                                      <p:to>
                                        <p:strVal val="0.25"/>
                                      </p:to>
                                    </p:set>
                                    <p:animEffect filter="image" prLst="opacity: 0.25">
                                      <p:cBhvr rctx="IE">
                                        <p:cTn id="35" dur="indefinite"/>
                                        <p:tgtEl>
                                          <p:spTgt spid="26"/>
                                        </p:tgtEl>
                                      </p:cBhvr>
                                    </p:animEffect>
                                  </p:childTnLst>
                                </p:cTn>
                              </p:par>
                              <p:par>
                                <p:cTn id="36" presetID="9" presetClass="emph" presetSubtype="0" nodeType="withEffect">
                                  <p:stCondLst>
                                    <p:cond delay="0"/>
                                  </p:stCondLst>
                                  <p:childTnLst>
                                    <p:set>
                                      <p:cBhvr>
                                        <p:cTn id="37" dur="indefinite"/>
                                        <p:tgtEl>
                                          <p:spTgt spid="27"/>
                                        </p:tgtEl>
                                        <p:attrNameLst>
                                          <p:attrName>style.opacity</p:attrName>
                                        </p:attrNameLst>
                                      </p:cBhvr>
                                      <p:to>
                                        <p:strVal val="0.25"/>
                                      </p:to>
                                    </p:set>
                                    <p:animEffect filter="image" prLst="opacity: 0.25">
                                      <p:cBhvr rctx="IE">
                                        <p:cTn id="38" dur="indefinite"/>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5"/>
                                        </p:tgtEl>
                                        <p:attrNameLst>
                                          <p:attrName>style.opacity</p:attrName>
                                        </p:attrNameLst>
                                      </p:cBhvr>
                                      <p:to>
                                        <p:strVal val="0.25"/>
                                      </p:to>
                                    </p:set>
                                    <p:animEffect filter="image" prLst="opacity: 0.25">
                                      <p:cBhvr rctx="IE">
                                        <p:cTn id="49" dur="indefinite"/>
                                        <p:tgtEl>
                                          <p:spTgt spid="5"/>
                                        </p:tgtEl>
                                      </p:cBhvr>
                                    </p:animEffect>
                                  </p:childTnLst>
                                </p:cTn>
                              </p:par>
                              <p:par>
                                <p:cTn id="50" presetID="9" presetClass="emph" presetSubtype="0" grpId="1" nodeType="withEffect">
                                  <p:stCondLst>
                                    <p:cond delay="0"/>
                                  </p:stCondLst>
                                  <p:childTnLst>
                                    <p:set>
                                      <p:cBhvr>
                                        <p:cTn id="51" dur="indefinite"/>
                                        <p:tgtEl>
                                          <p:spTgt spid="6"/>
                                        </p:tgtEl>
                                        <p:attrNameLst>
                                          <p:attrName>style.opacity</p:attrName>
                                        </p:attrNameLst>
                                      </p:cBhvr>
                                      <p:to>
                                        <p:strVal val="0.25"/>
                                      </p:to>
                                    </p:set>
                                    <p:animEffect filter="image" prLst="opacity: 0.25">
                                      <p:cBhvr rctx="IE">
                                        <p:cTn id="52" dur="indefinite"/>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3" grpId="1"/>
      <p:bldP spid="24" grpId="0"/>
      <p:bldP spid="24" grpId="1"/>
      <p:bldP spid="6" grpId="0"/>
      <p:bldP spid="6" grpId="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5278776" y="3480134"/>
            <a:ext cx="305211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a:off x="6804836" y="4321390"/>
            <a:ext cx="1"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0" name="Picture 2" descr="Blackbody Radiation | Astronomy 801: Planets, Stars, Galaxies, and the  Universe">
            <a:extLst>
              <a:ext uri="{FF2B5EF4-FFF2-40B4-BE49-F238E27FC236}">
                <a16:creationId xmlns:a16="http://schemas.microsoft.com/office/drawing/2014/main" id="{8F5EAEC1-D978-ADDE-3DBF-B6DED7FF9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969"/>
            <a:ext cx="4784648" cy="442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1" nodeType="clickEffect">
                                  <p:stCondLst>
                                    <p:cond delay="0"/>
                                  </p:stCondLst>
                                  <p:childTnLst>
                                    <p:set>
                                      <p:cBhvr>
                                        <p:cTn id="23" dur="indefinite"/>
                                        <p:tgtEl>
                                          <p:spTgt spid="6"/>
                                        </p:tgtEl>
                                        <p:attrNameLst>
                                          <p:attrName>style.opacity</p:attrName>
                                        </p:attrNameLst>
                                      </p:cBhvr>
                                      <p:to>
                                        <p:strVal val="0.25"/>
                                      </p:to>
                                    </p:set>
                                    <p:animEffect filter="image" prLst="opacity: 0.25">
                                      <p:cBhvr rctx="IE">
                                        <p:cTn id="24" dur="indefinite"/>
                                        <p:tgtEl>
                                          <p:spTgt spid="6"/>
                                        </p:tgtEl>
                                      </p:cBhvr>
                                    </p:animEffect>
                                  </p:childTnLst>
                                </p:cTn>
                              </p:par>
                              <p:par>
                                <p:cTn id="25" presetID="9" presetClass="emph" presetSubtype="0" grpId="1" nodeType="withEffect">
                                  <p:stCondLst>
                                    <p:cond delay="0"/>
                                  </p:stCondLst>
                                  <p:childTnLst>
                                    <p:set>
                                      <p:cBhvr>
                                        <p:cTn id="26" dur="indefinite"/>
                                        <p:tgtEl>
                                          <p:spTgt spid="7"/>
                                        </p:tgtEl>
                                        <p:attrNameLst>
                                          <p:attrName>style.opacity</p:attrName>
                                        </p:attrNameLst>
                                      </p:cBhvr>
                                      <p:to>
                                        <p:strVal val="0.25"/>
                                      </p:to>
                                    </p:set>
                                    <p:animEffect filter="image" prLst="opacity: 0.25">
                                      <p:cBhvr rctx="IE">
                                        <p:cTn id="27" dur="indefinite"/>
                                        <p:tgtEl>
                                          <p:spTgt spid="7"/>
                                        </p:tgtEl>
                                      </p:cBhvr>
                                    </p:animEffect>
                                  </p:childTnLst>
                                </p:cTn>
                              </p:par>
                              <p:par>
                                <p:cTn id="28" presetID="9" presetClass="emph" presetSubtype="0" nodeType="withEffect">
                                  <p:stCondLst>
                                    <p:cond delay="0"/>
                                  </p:stCondLst>
                                  <p:childTnLst>
                                    <p:set>
                                      <p:cBhvr>
                                        <p:cTn id="29" dur="indefinite"/>
                                        <p:tgtEl>
                                          <p:spTgt spid="9"/>
                                        </p:tgtEl>
                                        <p:attrNameLst>
                                          <p:attrName>style.opacity</p:attrName>
                                        </p:attrNameLst>
                                      </p:cBhvr>
                                      <p:to>
                                        <p:strVal val="0.25"/>
                                      </p:to>
                                    </p:set>
                                    <p:animEffect filter="image" prLst="opacity: 0.25">
                                      <p:cBhvr rctx="IE">
                                        <p:cTn id="30" dur="indefinite"/>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p:cTn id="42" dur="indefinite"/>
                                        <p:tgtEl>
                                          <p:spTgt spid="26"/>
                                        </p:tgtEl>
                                        <p:attrNameLst>
                                          <p:attrName>style.opacity</p:attrName>
                                        </p:attrNameLst>
                                      </p:cBhvr>
                                      <p:to>
                                        <p:strVal val="0.25"/>
                                      </p:to>
                                    </p:set>
                                    <p:animEffect filter="image" prLst="opacity: 0.25">
                                      <p:cBhvr rctx="IE">
                                        <p:cTn id="43" dur="indefinite"/>
                                        <p:tgtEl>
                                          <p:spTgt spid="26"/>
                                        </p:tgtEl>
                                      </p:cBhvr>
                                    </p:animEffect>
                                  </p:childTnLst>
                                </p:cTn>
                              </p:par>
                              <p:par>
                                <p:cTn id="44" presetID="9" presetClass="emph" presetSubtype="0" grpId="1" nodeType="withEffect">
                                  <p:stCondLst>
                                    <p:cond delay="0"/>
                                  </p:stCondLst>
                                  <p:childTnLst>
                                    <p:set>
                                      <p:cBhvr>
                                        <p:cTn id="45" dur="indefinite"/>
                                        <p:tgtEl>
                                          <p:spTgt spid="27"/>
                                        </p:tgtEl>
                                        <p:attrNameLst>
                                          <p:attrName>style.opacity</p:attrName>
                                        </p:attrNameLst>
                                      </p:cBhvr>
                                      <p:to>
                                        <p:strVal val="0.25"/>
                                      </p:to>
                                    </p:set>
                                    <p:animEffect filter="image" prLst="opacity: 0.25">
                                      <p:cBhvr rctx="IE">
                                        <p:cTn id="46" dur="indefinite"/>
                                        <p:tgtEl>
                                          <p:spTgt spid="27"/>
                                        </p:tgtEl>
                                      </p:cBhvr>
                                    </p:animEffect>
                                  </p:childTnLst>
                                </p:cTn>
                              </p:par>
                              <p:par>
                                <p:cTn id="47" presetID="9" presetClass="emph" presetSubtype="0" nodeType="withEffect">
                                  <p:stCondLst>
                                    <p:cond delay="0"/>
                                  </p:stCondLst>
                                  <p:childTnLst>
                                    <p:set>
                                      <p:cBhvr>
                                        <p:cTn id="48" dur="indefinite"/>
                                        <p:tgtEl>
                                          <p:spTgt spid="28"/>
                                        </p:tgtEl>
                                        <p:attrNameLst>
                                          <p:attrName>style.opacity</p:attrName>
                                        </p:attrNameLst>
                                      </p:cBhvr>
                                      <p:to>
                                        <p:strVal val="0.25"/>
                                      </p:to>
                                    </p:set>
                                    <p:animEffect filter="image" prLst="opacity: 0.25">
                                      <p:cBhvr rctx="IE">
                                        <p:cTn id="49" dur="indefinite"/>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65C5D394-39AA-564F-29E4-82BF1290C82B}"/>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Run the Regression</a:t>
            </a:r>
          </a:p>
        </p:txBody>
      </p:sp>
      <p:pic>
        <p:nvPicPr>
          <p:cNvPr id="8" name="Picture 7" descr="A graph of a number of blue dots&#10;&#10;Description automatically generated">
            <a:extLst>
              <a:ext uri="{FF2B5EF4-FFF2-40B4-BE49-F238E27FC236}">
                <a16:creationId xmlns:a16="http://schemas.microsoft.com/office/drawing/2014/main" id="{41C21F09-AD8B-48BD-FDB2-7772517A0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373" y="4805915"/>
            <a:ext cx="6616080" cy="6911164"/>
          </a:xfrm>
          <a:prstGeom prst="rect">
            <a:avLst/>
          </a:prstGeom>
        </p:spPr>
      </p:pic>
      <p:pic>
        <p:nvPicPr>
          <p:cNvPr id="10" name="Picture 9" descr="A graph of a graph with a red line&#10;&#10;Description automatically generated">
            <a:extLst>
              <a:ext uri="{FF2B5EF4-FFF2-40B4-BE49-F238E27FC236}">
                <a16:creationId xmlns:a16="http://schemas.microsoft.com/office/drawing/2014/main" id="{FF49784A-296A-3E54-D623-744263AF2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479" y="4805915"/>
            <a:ext cx="6768828" cy="6911164"/>
          </a:xfrm>
          <a:prstGeom prst="rect">
            <a:avLst/>
          </a:prstGeom>
        </p:spPr>
      </p:pic>
      <p:pic>
        <p:nvPicPr>
          <p:cNvPr id="12" name="Picture 11" descr="A graph of a red line&#10;&#10;Description automatically generated">
            <a:extLst>
              <a:ext uri="{FF2B5EF4-FFF2-40B4-BE49-F238E27FC236}">
                <a16:creationId xmlns:a16="http://schemas.microsoft.com/office/drawing/2014/main" id="{21A872E9-D24C-1E4C-DBA5-B166B4A64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8333" y="5124892"/>
            <a:ext cx="8636294" cy="6301773"/>
          </a:xfrm>
          <a:prstGeom prst="rect">
            <a:avLst/>
          </a:prstGeom>
        </p:spPr>
      </p:pic>
      <p:sp>
        <p:nvSpPr>
          <p:cNvPr id="13" name="TextBox 12">
            <a:extLst>
              <a:ext uri="{FF2B5EF4-FFF2-40B4-BE49-F238E27FC236}">
                <a16:creationId xmlns:a16="http://schemas.microsoft.com/office/drawing/2014/main" id="{60EE7FC5-6BF9-FD6D-1273-AC66A3DFD8A3}"/>
              </a:ext>
            </a:extLst>
          </p:cNvPr>
          <p:cNvSpPr txBox="1"/>
          <p:nvPr/>
        </p:nvSpPr>
        <p:spPr>
          <a:xfrm>
            <a:off x="3016825" y="339486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8128177" y="3394862"/>
            <a:ext cx="610744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T=1298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47EBEAE5-C966-8300-0611-C7E34802B4DA}"/>
              </a:ext>
            </a:extLst>
          </p:cNvPr>
          <p:cNvSpPr txBox="1"/>
          <p:nvPr/>
        </p:nvSpPr>
        <p:spPr>
          <a:xfrm>
            <a:off x="17525365" y="3394862"/>
            <a:ext cx="41822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Full Spectrum</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8"/>
                                        </p:tgtEl>
                                        <p:attrNameLst>
                                          <p:attrName>style.opacity</p:attrName>
                                        </p:attrNameLst>
                                      </p:cBhvr>
                                      <p:to>
                                        <p:strVal val="0.25"/>
                                      </p:to>
                                    </p:set>
                                    <p:animEffect filter="image" prLst="opacity: 0.25">
                                      <p:cBhvr rctx="IE">
                                        <p:cTn id="18" dur="indefinite"/>
                                        <p:tgtEl>
                                          <p:spTgt spid="8"/>
                                        </p:tgtEl>
                                      </p:cBhvr>
                                    </p:animEffect>
                                  </p:childTnLst>
                                </p:cTn>
                              </p:par>
                              <p:par>
                                <p:cTn id="19" presetID="9" presetClass="emph" presetSubtype="0" grpId="1" nodeType="withEffect">
                                  <p:stCondLst>
                                    <p:cond delay="0"/>
                                  </p:stCondLst>
                                  <p:childTnLst>
                                    <p:set>
                                      <p:cBhvr>
                                        <p:cTn id="20" dur="indefinite"/>
                                        <p:tgtEl>
                                          <p:spTgt spid="13"/>
                                        </p:tgtEl>
                                        <p:attrNameLst>
                                          <p:attrName>style.opacity</p:attrName>
                                        </p:attrNameLst>
                                      </p:cBhvr>
                                      <p:to>
                                        <p:strVal val="0.25"/>
                                      </p:to>
                                    </p:set>
                                    <p:animEffect filter="image" prLst="opacity: 0.25">
                                      <p:cBhvr rctx="IE">
                                        <p:cTn id="21" dur="indefinite"/>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10"/>
                                        </p:tgtEl>
                                        <p:attrNameLst>
                                          <p:attrName>style.opacity</p:attrName>
                                        </p:attrNameLst>
                                      </p:cBhvr>
                                      <p:to>
                                        <p:strVal val="0.25"/>
                                      </p:to>
                                    </p:set>
                                    <p:animEffect filter="image" prLst="opacity: 0.25">
                                      <p:cBhvr rctx="IE">
                                        <p:cTn id="32" dur="indefinite"/>
                                        <p:tgtEl>
                                          <p:spTgt spid="10"/>
                                        </p:tgtEl>
                                      </p:cBhvr>
                                    </p:animEffect>
                                  </p:childTnLst>
                                </p:cTn>
                              </p:par>
                              <p:par>
                                <p:cTn id="33" presetID="9" presetClass="emph" presetSubtype="0" grpId="1" nodeType="withEffect">
                                  <p:stCondLst>
                                    <p:cond delay="0"/>
                                  </p:stCondLst>
                                  <p:childTnLst>
                                    <p:set>
                                      <p:cBhvr>
                                        <p:cTn id="34" dur="indefinite"/>
                                        <p:tgtEl>
                                          <p:spTgt spid="14"/>
                                        </p:tgtEl>
                                        <p:attrNameLst>
                                          <p:attrName>style.opacity</p:attrName>
                                        </p:attrNameLst>
                                      </p:cBhvr>
                                      <p:to>
                                        <p:strVal val="0.25"/>
                                      </p:to>
                                    </p:set>
                                    <p:animEffect filter="image" prLst="opacity: 0.25">
                                      <p:cBhvr rctx="IE">
                                        <p:cTn id="35" dur="indefinite"/>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3" grpId="1"/>
      <p:bldP spid="14" grpId="0"/>
      <p:bldP spid="14" grpId="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19</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9" name="Picture 8" descr="A machine with many black and silver parts&#10;&#10;Description automatically generated">
            <a:extLst>
              <a:ext uri="{FF2B5EF4-FFF2-40B4-BE49-F238E27FC236}">
                <a16:creationId xmlns:a16="http://schemas.microsoft.com/office/drawing/2014/main" id="{1FA903FF-3DE3-736D-9603-DB74D221F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371" y="2579895"/>
            <a:ext cx="12727258" cy="9545444"/>
          </a:xfrm>
          <a:prstGeom prst="rect">
            <a:avLst/>
          </a:prstGeom>
        </p:spPr>
      </p:pic>
      <p:sp>
        <p:nvSpPr>
          <p:cNvPr id="10" name="TextBox 9">
            <a:extLst>
              <a:ext uri="{FF2B5EF4-FFF2-40B4-BE49-F238E27FC236}">
                <a16:creationId xmlns:a16="http://schemas.microsoft.com/office/drawing/2014/main" id="{C090F6A3-9F0B-38EE-1DD1-0B05380CC4B3}"/>
              </a:ext>
            </a:extLst>
          </p:cNvPr>
          <p:cNvSpPr txBox="1"/>
          <p:nvPr/>
        </p:nvSpPr>
        <p:spPr>
          <a:xfrm>
            <a:off x="176599" y="5936319"/>
            <a:ext cx="565177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Replace with picture that includes someone</a:t>
            </a:r>
          </a:p>
        </p:txBody>
      </p:sp>
    </p:spTree>
    <p:extLst>
      <p:ext uri="{BB962C8B-B14F-4D97-AF65-F5344CB8AC3E}">
        <p14:creationId xmlns:p14="http://schemas.microsoft.com/office/powerpoint/2010/main" val="13964031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Optimizing the analysis</a:t>
            </a:r>
          </a:p>
          <a:p>
            <a:pPr hangingPunct="1"/>
            <a:r>
              <a:rPr lang="en-US" dirty="0">
                <a:solidFill>
                  <a:schemeClr val="bg1"/>
                </a:solidFill>
              </a:rPr>
              <a:t>Collect tons of data</a:t>
            </a:r>
          </a:p>
          <a:p>
            <a:pPr hangingPunct="1"/>
            <a:r>
              <a:rPr lang="en-US" dirty="0">
                <a:solidFill>
                  <a:schemeClr val="bg1"/>
                </a:solidFill>
              </a:rPr>
              <a:t>Validate and inform models</a:t>
            </a:r>
          </a:p>
        </p:txBody>
      </p:sp>
    </p:spTree>
    <p:extLst>
      <p:ext uri="{BB962C8B-B14F-4D97-AF65-F5344CB8AC3E}">
        <p14:creationId xmlns:p14="http://schemas.microsoft.com/office/powerpoint/2010/main" val="2865061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4">
                                            <p:txEl>
                                              <p:pRg st="0" end="0"/>
                                            </p:txEl>
                                          </p:spTgt>
                                        </p:tgtEl>
                                        <p:attrNameLst>
                                          <p:attrName>style.opacity</p:attrName>
                                        </p:attrNameLst>
                                      </p:cBhvr>
                                      <p:to>
                                        <p:strVal val="0.25"/>
                                      </p:to>
                                    </p:set>
                                    <p:animEffect filter="image" prLst="opacity: 0.25">
                                      <p:cBhvr rctx="IE">
                                        <p:cTn id="16" dur="indefinite"/>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4">
                                            <p:txEl>
                                              <p:pRg st="1" end="1"/>
                                            </p:txEl>
                                          </p:spTgt>
                                        </p:tgtEl>
                                        <p:attrNameLst>
                                          <p:attrName>style.opacity</p:attrName>
                                        </p:attrNameLst>
                                      </p:cBhvr>
                                      <p:to>
                                        <p:strVal val="0.25"/>
                                      </p:to>
                                    </p:set>
                                    <p:animEffect filter="image" prLst="opacity: 0.25">
                                      <p:cBhvr rctx="IE">
                                        <p:cTn id="25" dur="indefinite"/>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589" y="2047306"/>
            <a:ext cx="4609490" cy="5115232"/>
          </a:xfrm>
          <a:prstGeom prst="rect">
            <a:avLst/>
          </a:prstGeom>
        </p:spPr>
      </p:pic>
      <p:pic>
        <p:nvPicPr>
          <p:cNvPr id="9" name="Picture 8" descr="A close-up of a light&#10;&#10;Description automatically generated">
            <a:extLst>
              <a:ext uri="{FF2B5EF4-FFF2-40B4-BE49-F238E27FC236}">
                <a16:creationId xmlns:a16="http://schemas.microsoft.com/office/drawing/2014/main" id="{CCBC3096-DA2D-3CB8-75A2-7E134C1D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921" y="2047306"/>
            <a:ext cx="4105872"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33385" y="9686781"/>
            <a:ext cx="6917230" cy="2392210"/>
          </a:xfrm>
          <a:prstGeom prst="rect">
            <a:avLst/>
          </a:prstGeom>
        </p:spPr>
      </p:pic>
      <p:sp>
        <p:nvSpPr>
          <p:cNvPr id="15" name="Circular Arrow 14">
            <a:extLst>
              <a:ext uri="{FF2B5EF4-FFF2-40B4-BE49-F238E27FC236}">
                <a16:creationId xmlns:a16="http://schemas.microsoft.com/office/drawing/2014/main" id="{8FC9FD21-1A89-9CAA-F119-143E06B0C77C}"/>
              </a:ext>
            </a:extLst>
          </p:cNvPr>
          <p:cNvSpPr/>
          <p:nvPr/>
        </p:nvSpPr>
        <p:spPr>
          <a:xfrm rot="8301235" flipH="1">
            <a:off x="14416342" y="6830133"/>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ircular Arrow 15">
            <a:extLst>
              <a:ext uri="{FF2B5EF4-FFF2-40B4-BE49-F238E27FC236}">
                <a16:creationId xmlns:a16="http://schemas.microsoft.com/office/drawing/2014/main" id="{5949F80A-3E31-D82E-13EA-9B9DDEE57E8F}"/>
              </a:ext>
            </a:extLst>
          </p:cNvPr>
          <p:cNvSpPr/>
          <p:nvPr/>
        </p:nvSpPr>
        <p:spPr>
          <a:xfrm flipH="1">
            <a:off x="7862412" y="415650"/>
            <a:ext cx="8683224" cy="5985150"/>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ircular Arrow 16">
            <a:extLst>
              <a:ext uri="{FF2B5EF4-FFF2-40B4-BE49-F238E27FC236}">
                <a16:creationId xmlns:a16="http://schemas.microsoft.com/office/drawing/2014/main" id="{653D7B76-BB08-5D89-4768-184E1710B00F}"/>
              </a:ext>
            </a:extLst>
          </p:cNvPr>
          <p:cNvSpPr/>
          <p:nvPr/>
        </p:nvSpPr>
        <p:spPr>
          <a:xfrm rot="13770183" flipH="1">
            <a:off x="3979578" y="6469774"/>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986C0EEF-EF16-82B8-8CE0-E84497724C91}"/>
              </a:ext>
            </a:extLst>
          </p:cNvPr>
          <p:cNvSpPr txBox="1"/>
          <p:nvPr/>
        </p:nvSpPr>
        <p:spPr>
          <a:xfrm>
            <a:off x="8739058" y="4763048"/>
            <a:ext cx="6911557"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Autonomous Experimentation</a:t>
            </a:r>
          </a:p>
        </p:txBody>
      </p:sp>
    </p:spTree>
    <p:extLst>
      <p:ext uri="{BB962C8B-B14F-4D97-AF65-F5344CB8AC3E}">
        <p14:creationId xmlns:p14="http://schemas.microsoft.com/office/powerpoint/2010/main" val="3654497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animBg="1"/>
      <p:bldP spid="16" grpId="0" animBg="1"/>
      <p:bldP spid="17"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10" name="Picture 9">
            <a:extLst>
              <a:ext uri="{FF2B5EF4-FFF2-40B4-BE49-F238E27FC236}">
                <a16:creationId xmlns:a16="http://schemas.microsoft.com/office/drawing/2014/main" id="{3786639D-9710-06A7-308B-0DA48D7BE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33220" y="3292256"/>
            <a:ext cx="13148258" cy="1227170"/>
          </a:xfrm>
          <a:prstGeom prst="rect">
            <a:avLst/>
          </a:prstGeom>
        </p:spPr>
      </p:pic>
      <p:pic>
        <p:nvPicPr>
          <p:cNvPr id="11" name="Picture 10" descr="A graph of temperature&#10;&#10;Description automatically generated with medium confidence">
            <a:extLst>
              <a:ext uri="{FF2B5EF4-FFF2-40B4-BE49-F238E27FC236}">
                <a16:creationId xmlns:a16="http://schemas.microsoft.com/office/drawing/2014/main" id="{75EE69F3-CBE5-4EDE-9B7B-60FCB2D9AA7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07336" y="4784653"/>
            <a:ext cx="13200026" cy="4565012"/>
          </a:xfrm>
          <a:prstGeom prst="rect">
            <a:avLst/>
          </a:prstGeom>
        </p:spPr>
      </p:pic>
      <p:sp>
        <p:nvSpPr>
          <p:cNvPr id="12" name="TextBox 11">
            <a:extLst>
              <a:ext uri="{FF2B5EF4-FFF2-40B4-BE49-F238E27FC236}">
                <a16:creationId xmlns:a16="http://schemas.microsoft.com/office/drawing/2014/main" id="{43D3C6EF-674D-9AF7-53D8-25AAC548BEA7}"/>
              </a:ext>
            </a:extLst>
          </p:cNvPr>
          <p:cNvSpPr txBox="1"/>
          <p:nvPr/>
        </p:nvSpPr>
        <p:spPr>
          <a:xfrm>
            <a:off x="1071187" y="7067159"/>
            <a:ext cx="156568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4502808" y="3292256"/>
            <a:ext cx="9569303" cy="6057409"/>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sz="4800" dirty="0">
                <a:solidFill>
                  <a:schemeClr val="bg1"/>
                </a:solidFill>
              </a:rPr>
              <a:t>Evan Crites (McQueen Lab, PARADIM)</a:t>
            </a:r>
          </a:p>
          <a:p>
            <a:pPr hangingPunct="1"/>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Tree>
    <p:extLst>
      <p:ext uri="{BB962C8B-B14F-4D97-AF65-F5344CB8AC3E}">
        <p14:creationId xmlns:p14="http://schemas.microsoft.com/office/powerpoint/2010/main" val="235374288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5171975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633" y="2317964"/>
            <a:ext cx="16742734" cy="987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25153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60917" y="2047306"/>
            <a:ext cx="4609490" cy="5115232"/>
          </a:xfrm>
          <a:prstGeom prst="rect">
            <a:avLst/>
          </a:prstGeom>
        </p:spPr>
      </p:pic>
      <p:pic>
        <p:nvPicPr>
          <p:cNvPr id="9" name="Picture 8" descr="A close-up of a light&#10;&#10;Description automatically generated">
            <a:extLst>
              <a:ext uri="{FF2B5EF4-FFF2-40B4-BE49-F238E27FC236}">
                <a16:creationId xmlns:a16="http://schemas.microsoft.com/office/drawing/2014/main" id="{CCBC3096-DA2D-3CB8-75A2-7E134C1D6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98" y="2027538"/>
            <a:ext cx="4105872" cy="5115232"/>
          </a:xfrm>
          <a:prstGeom prst="rect">
            <a:avLst/>
          </a:prstGeom>
        </p:spPr>
      </p:pic>
      <p:sp>
        <p:nvSpPr>
          <p:cNvPr id="3" name="TextBox 2">
            <a:extLst>
              <a:ext uri="{FF2B5EF4-FFF2-40B4-BE49-F238E27FC236}">
                <a16:creationId xmlns:a16="http://schemas.microsoft.com/office/drawing/2014/main" id="{B7A78F0C-EE96-FE8D-C3D0-AB724D4A25FC}"/>
              </a:ext>
            </a:extLst>
          </p:cNvPr>
          <p:cNvSpPr txBox="1"/>
          <p:nvPr/>
        </p:nvSpPr>
        <p:spPr>
          <a:xfrm>
            <a:off x="11606102" y="9366641"/>
            <a:ext cx="1171796"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5000" b="1"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
        <p:nvSpPr>
          <p:cNvPr id="4" name="TextBox 3">
            <a:extLst>
              <a:ext uri="{FF2B5EF4-FFF2-40B4-BE49-F238E27FC236}">
                <a16:creationId xmlns:a16="http://schemas.microsoft.com/office/drawing/2014/main" id="{F74E54B5-1526-146C-7781-6E3B48CF7455}"/>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5"/>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0" name="Picture 9" descr="Diagram of a diagram of a structure&#10;&#10;Description automatically generated">
            <a:extLst>
              <a:ext uri="{FF2B5EF4-FFF2-40B4-BE49-F238E27FC236}">
                <a16:creationId xmlns:a16="http://schemas.microsoft.com/office/drawing/2014/main" id="{B5F7E142-A643-315C-D393-C025F7DF5E5E}"/>
              </a:ext>
            </a:extLst>
          </p:cNvPr>
          <p:cNvPicPr>
            <a:picLocks noChangeAspect="1"/>
          </p:cNvPicPr>
          <p:nvPr/>
        </p:nvPicPr>
        <p:blipFill rotWithShape="1">
          <a:blip r:embed="rId6">
            <a:extLst>
              <a:ext uri="{28A0092B-C50C-407E-A947-70E740481C1C}">
                <a14:useLocalDpi xmlns:a14="http://schemas.microsoft.com/office/drawing/2010/main" val="0"/>
              </a:ext>
            </a:extLst>
          </a:blip>
          <a:srcRect r="45274"/>
          <a:stretch/>
        </p:blipFill>
        <p:spPr>
          <a:xfrm>
            <a:off x="978529" y="2047306"/>
            <a:ext cx="4944666" cy="5115232"/>
          </a:xfrm>
          <a:prstGeom prst="rect">
            <a:avLst/>
          </a:prstGeom>
        </p:spPr>
      </p:pic>
      <p:pic>
        <p:nvPicPr>
          <p:cNvPr id="11" name="Picture 10" descr="Diagram of a diagram of a structure&#10;&#10;Description automatically generated">
            <a:extLst>
              <a:ext uri="{FF2B5EF4-FFF2-40B4-BE49-F238E27FC236}">
                <a16:creationId xmlns:a16="http://schemas.microsoft.com/office/drawing/2014/main" id="{868C0CE8-4AA8-4574-DF34-9AEE8804A2C7}"/>
              </a:ext>
            </a:extLst>
          </p:cNvPr>
          <p:cNvPicPr>
            <a:picLocks noChangeAspect="1"/>
          </p:cNvPicPr>
          <p:nvPr/>
        </p:nvPicPr>
        <p:blipFill rotWithShape="1">
          <a:blip r:embed="rId6">
            <a:extLst>
              <a:ext uri="{28A0092B-C50C-407E-A947-70E740481C1C}">
                <a14:useLocalDpi xmlns:a14="http://schemas.microsoft.com/office/drawing/2010/main" val="0"/>
              </a:ext>
            </a:extLst>
          </a:blip>
          <a:srcRect l="54595"/>
          <a:stretch/>
        </p:blipFill>
        <p:spPr>
          <a:xfrm>
            <a:off x="14278942" y="2047306"/>
            <a:ext cx="4102521" cy="5115232"/>
          </a:xfrm>
          <a:prstGeom prst="rect">
            <a:avLst/>
          </a:prstGeom>
        </p:spPr>
      </p:pic>
      <p:sp>
        <p:nvSpPr>
          <p:cNvPr id="12" name="TextBox 11">
            <a:extLst>
              <a:ext uri="{FF2B5EF4-FFF2-40B4-BE49-F238E27FC236}">
                <a16:creationId xmlns:a16="http://schemas.microsoft.com/office/drawing/2014/main" id="{E9F50585-C3A2-F132-3925-653194F9253D}"/>
              </a:ext>
            </a:extLst>
          </p:cNvPr>
          <p:cNvSpPr txBox="1"/>
          <p:nvPr/>
        </p:nvSpPr>
        <p:spPr>
          <a:xfrm>
            <a:off x="5923195" y="7402059"/>
            <a:ext cx="460949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This with control panel to talk about the controls and how they affect the growth</a:t>
            </a:r>
          </a:p>
        </p:txBody>
      </p:sp>
    </p:spTree>
    <p:extLst>
      <p:ext uri="{BB962C8B-B14F-4D97-AF65-F5344CB8AC3E}">
        <p14:creationId xmlns:p14="http://schemas.microsoft.com/office/powerpoint/2010/main" val="690655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5</a:t>
            </a:fld>
            <a:endParaRPr lang="en-US"/>
          </a:p>
        </p:txBody>
      </p:sp>
      <p:pic>
        <p:nvPicPr>
          <p:cNvPr id="7" name="Picture 6" descr="A diagram of a heat wave&#10;&#10;Description automatically generated">
            <a:extLst>
              <a:ext uri="{FF2B5EF4-FFF2-40B4-BE49-F238E27FC236}">
                <a16:creationId xmlns:a16="http://schemas.microsoft.com/office/drawing/2014/main" id="{A6A803EE-BF2E-417D-40BA-4C6E4B50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302" y="2320506"/>
            <a:ext cx="8508095" cy="9441586"/>
          </a:xfrm>
          <a:prstGeom prst="rect">
            <a:avLst/>
          </a:prstGeom>
        </p:spPr>
      </p:pic>
      <p:sp>
        <p:nvSpPr>
          <p:cNvPr id="8" name="TextBox 7">
            <a:extLst>
              <a:ext uri="{FF2B5EF4-FFF2-40B4-BE49-F238E27FC236}">
                <a16:creationId xmlns:a16="http://schemas.microsoft.com/office/drawing/2014/main" id="{B35D2941-BE49-6ACE-51EE-CD4E79478044}"/>
              </a:ext>
            </a:extLst>
          </p:cNvPr>
          <p:cNvSpPr txBox="1"/>
          <p:nvPr/>
        </p:nvSpPr>
        <p:spPr>
          <a:xfrm>
            <a:off x="259052" y="11233742"/>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pic>
        <p:nvPicPr>
          <p:cNvPr id="11" name="Picture 10" descr="A math equations with black text&#10;&#10;Description automatically generated with medium confidence">
            <a:extLst>
              <a:ext uri="{FF2B5EF4-FFF2-40B4-BE49-F238E27FC236}">
                <a16:creationId xmlns:a16="http://schemas.microsoft.com/office/drawing/2014/main" id="{E3A25675-2D33-A2C7-5019-611B7DC21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0765" y="4476679"/>
            <a:ext cx="5477426" cy="1424764"/>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5725944A-2EB5-DA6F-09E2-2656D7F40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5204" y="6522078"/>
            <a:ext cx="5568548" cy="901948"/>
          </a:xfrm>
          <a:prstGeom prst="rect">
            <a:avLst/>
          </a:prstGeom>
        </p:spPr>
      </p:pic>
      <p:pic>
        <p:nvPicPr>
          <p:cNvPr id="15" name="Picture 14" descr="A black and white math symbol&#10;&#10;Description automatically generated">
            <a:extLst>
              <a:ext uri="{FF2B5EF4-FFF2-40B4-BE49-F238E27FC236}">
                <a16:creationId xmlns:a16="http://schemas.microsoft.com/office/drawing/2014/main" id="{5F9E4742-5BEA-78F9-DE4D-7C975FCDF6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36128" y="7895272"/>
            <a:ext cx="1926700" cy="790442"/>
          </a:xfrm>
          <a:prstGeom prst="rect">
            <a:avLst/>
          </a:prstGeom>
        </p:spPr>
      </p:pic>
    </p:spTree>
    <p:extLst>
      <p:ext uri="{BB962C8B-B14F-4D97-AF65-F5344CB8AC3E}">
        <p14:creationId xmlns:p14="http://schemas.microsoft.com/office/powerpoint/2010/main" val="10923039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3" name="Title 2">
            <a:extLst>
              <a:ext uri="{FF2B5EF4-FFF2-40B4-BE49-F238E27FC236}">
                <a16:creationId xmlns:a16="http://schemas.microsoft.com/office/drawing/2014/main" id="{9A00507D-227D-75C9-27B0-5D9CFC60117F}"/>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Research Question</a:t>
            </a:r>
            <a:endParaRPr lang="en-US" sz="9600" dirty="0">
              <a:solidFill>
                <a:schemeClr val="bg2"/>
              </a:solidFill>
            </a:endParaRPr>
          </a:p>
        </p:txBody>
      </p:sp>
      <p:sp>
        <p:nvSpPr>
          <p:cNvPr id="4" name="TextBox 3">
            <a:extLst>
              <a:ext uri="{FF2B5EF4-FFF2-40B4-BE49-F238E27FC236}">
                <a16:creationId xmlns:a16="http://schemas.microsoft.com/office/drawing/2014/main" id="{E5E3E526-5518-D4F5-F447-32BBBF1943B6}"/>
              </a:ext>
            </a:extLst>
          </p:cNvPr>
          <p:cNvSpPr txBox="1"/>
          <p:nvPr/>
        </p:nvSpPr>
        <p:spPr>
          <a:xfrm>
            <a:off x="801803" y="5575598"/>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data from lab growths?</a:t>
            </a:r>
          </a:p>
        </p:txBody>
      </p:sp>
    </p:spTree>
    <p:extLst>
      <p:ext uri="{BB962C8B-B14F-4D97-AF65-F5344CB8AC3E}">
        <p14:creationId xmlns:p14="http://schemas.microsoft.com/office/powerpoint/2010/main" val="3985507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7861005" y="2527118"/>
            <a:ext cx="8661990" cy="9529346"/>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spTree>
    <p:extLst>
      <p:ext uri="{BB962C8B-B14F-4D97-AF65-F5344CB8AC3E}">
        <p14:creationId xmlns:p14="http://schemas.microsoft.com/office/powerpoint/2010/main" val="4045555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Collect data</a:t>
            </a:r>
          </a:p>
        </p:txBody>
      </p:sp>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2FF997-8E78-59D3-E464-B869C4355B60}"/>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19AF32CB-70B5-85C3-875D-E32860CF3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
        <p:nvSpPr>
          <p:cNvPr id="4" name="Oval 3">
            <a:extLst>
              <a:ext uri="{FF2B5EF4-FFF2-40B4-BE49-F238E27FC236}">
                <a16:creationId xmlns:a16="http://schemas.microsoft.com/office/drawing/2014/main" id="{F0ADD8F7-BDE1-74EC-D2DA-F59C0741B828}"/>
              </a:ext>
            </a:extLst>
          </p:cNvPr>
          <p:cNvSpPr/>
          <p:nvPr/>
        </p:nvSpPr>
        <p:spPr>
          <a:xfrm>
            <a:off x="5320145" y="3657600"/>
            <a:ext cx="3158837" cy="5929745"/>
          </a:xfrm>
          <a:prstGeom prst="ellipse">
            <a:avLst/>
          </a:prstGeom>
          <a:noFill/>
          <a:ln w="1270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4853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17194</TotalTime>
  <Words>1230</Words>
  <Application>Microsoft Macintosh PowerPoint</Application>
  <PresentationFormat>Custom</PresentationFormat>
  <Paragraphs>114</Paragraphs>
  <Slides>31</Slides>
  <Notes>21</Notes>
  <HiddenSlides>2</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52</cp:revision>
  <dcterms:modified xsi:type="dcterms:W3CDTF">2024-08-03T22:51:34Z</dcterms:modified>
</cp:coreProperties>
</file>